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7" r:id="rId2"/>
    <p:sldId id="285" r:id="rId3"/>
    <p:sldId id="286" r:id="rId4"/>
    <p:sldId id="287" r:id="rId5"/>
    <p:sldId id="292" r:id="rId6"/>
    <p:sldId id="293" r:id="rId7"/>
    <p:sldId id="290" r:id="rId8"/>
    <p:sldId id="297" r:id="rId9"/>
    <p:sldId id="298" r:id="rId10"/>
    <p:sldId id="299" r:id="rId11"/>
    <p:sldId id="302" r:id="rId12"/>
    <p:sldId id="291" r:id="rId13"/>
    <p:sldId id="300" r:id="rId14"/>
    <p:sldId id="294" r:id="rId15"/>
    <p:sldId id="301" r:id="rId16"/>
    <p:sldId id="295" r:id="rId17"/>
    <p:sldId id="303" r:id="rId18"/>
    <p:sldId id="296" r:id="rId19"/>
    <p:sldId id="278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C3C8"/>
    <a:srgbClr val="F19290"/>
    <a:srgbClr val="E3B7E7"/>
    <a:srgbClr val="AC46FA"/>
    <a:srgbClr val="9E42E4"/>
    <a:srgbClr val="922BB2"/>
    <a:srgbClr val="450E45"/>
    <a:srgbClr val="D52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25"/>
    <p:restoredTop sz="94681"/>
  </p:normalViewPr>
  <p:slideViewPr>
    <p:cSldViewPr snapToGrid="0" snapToObjects="1">
      <p:cViewPr>
        <p:scale>
          <a:sx n="82" d="100"/>
          <a:sy n="82" d="100"/>
        </p:scale>
        <p:origin x="125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png>
</file>

<file path=ppt/media/image3.gif>
</file>

<file path=ppt/media/image4.png>
</file>

<file path=ppt/media/image5.gif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0FF63E-1C31-024F-8946-CE1BB9A4AD8C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C4C1A5-1FDE-D549-AF51-5733CCE5152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9725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56169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36990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8714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0441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37054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9056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2174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94051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4161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23233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8308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99076C-7901-0F4E-B4AF-A7FA495B2552}" type="datetimeFigureOut">
              <a:rPr kumimoji="1" lang="zh-CN" altLang="en-US" smtClean="0"/>
              <a:t>2017/6/28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BF322-F306-5A41-83C8-18DEA57F85A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390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Relationship Id="rId3" Type="http://schemas.openxmlformats.org/officeDocument/2006/relationships/image" Target="../media/image6.gi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976150" y="2561917"/>
            <a:ext cx="3249608" cy="13080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7900" b="1" dirty="0" smtClean="0">
                <a:solidFill>
                  <a:schemeClr val="bg1"/>
                </a:solidFill>
                <a:effectLst/>
                <a:latin typeface="Impact" charset="0"/>
                <a:ea typeface="Impact" charset="0"/>
                <a:cs typeface="Impact" charset="0"/>
              </a:rPr>
              <a:t>Design</a:t>
            </a:r>
            <a:r>
              <a:rPr lang="zh-CN" altLang="en-US" sz="7900" b="1" dirty="0" smtClean="0">
                <a:solidFill>
                  <a:schemeClr val="accent6">
                    <a:lumMod val="20000"/>
                    <a:lumOff val="80000"/>
                  </a:schemeClr>
                </a:solidFill>
                <a:effectLst/>
                <a:latin typeface="Impact" charset="0"/>
                <a:ea typeface="Impact" charset="0"/>
                <a:cs typeface="Impact" charset="0"/>
              </a:rPr>
              <a:t> </a:t>
            </a:r>
            <a:endParaRPr lang="en-US" altLang="zh-CN" sz="7900" b="1" dirty="0" smtClean="0">
              <a:solidFill>
                <a:schemeClr val="accent6">
                  <a:lumMod val="20000"/>
                  <a:lumOff val="80000"/>
                </a:schemeClr>
              </a:solidFill>
              <a:effectLst/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989402" y="4350632"/>
            <a:ext cx="446548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52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Impact" charset="0"/>
                <a:ea typeface="Impact" charset="0"/>
                <a:cs typeface="Impact" charset="0"/>
              </a:rPr>
              <a:t>FACE</a:t>
            </a:r>
            <a:r>
              <a:rPr lang="zh-CN" altLang="en-US" sz="52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5200" b="1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Impact" charset="0"/>
                <a:ea typeface="Impact" charset="0"/>
                <a:cs typeface="Impact" charset="0"/>
              </a:rPr>
              <a:t>TRACKING</a:t>
            </a:r>
            <a:endParaRPr lang="zh-CN" altLang="en-US" sz="5200" dirty="0" smtClean="0">
              <a:solidFill>
                <a:schemeClr val="accent6">
                  <a:lumMod val="40000"/>
                  <a:lumOff val="60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015906" y="1492594"/>
            <a:ext cx="5340129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9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Impact" charset="0"/>
                <a:ea typeface="Impact" charset="0"/>
                <a:cs typeface="Impact" charset="0"/>
              </a:rPr>
              <a:t>TEAM</a:t>
            </a:r>
            <a:r>
              <a:rPr lang="zh-CN" altLang="en-US" sz="9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9600" dirty="0" smtClean="0">
                <a:solidFill>
                  <a:schemeClr val="accent6">
                    <a:lumMod val="40000"/>
                    <a:lumOff val="60000"/>
                  </a:schemeClr>
                </a:solidFill>
                <a:latin typeface="Impact" charset="0"/>
                <a:ea typeface="Impact" charset="0"/>
                <a:cs typeface="Impact" charset="0"/>
              </a:rPr>
              <a:t>22</a:t>
            </a:r>
            <a:endParaRPr lang="en-US" altLang="zh-CN" sz="9600" dirty="0" smtClean="0">
              <a:solidFill>
                <a:schemeClr val="accent6">
                  <a:lumMod val="40000"/>
                  <a:lumOff val="60000"/>
                </a:schemeClr>
              </a:solidFill>
              <a:effectLst/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976150" y="3435179"/>
            <a:ext cx="3052439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7600" b="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Review</a:t>
            </a:r>
            <a:endParaRPr lang="en-US" altLang="zh-CN" sz="7600" b="1" dirty="0" smtClean="0">
              <a:solidFill>
                <a:schemeClr val="bg1"/>
              </a:solidFill>
              <a:effectLst/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870574" y="2441697"/>
            <a:ext cx="1901357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200" b="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II</a:t>
            </a:r>
            <a:endParaRPr lang="zh-CN" altLang="en-US" sz="16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0603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/>
          <p:cNvSpPr txBox="1"/>
          <p:nvPr/>
        </p:nvSpPr>
        <p:spPr>
          <a:xfrm>
            <a:off x="670160" y="643860"/>
            <a:ext cx="9506773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Proposed</a:t>
            </a:r>
            <a:r>
              <a:rPr lang="zh-CN" altLang="en-US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Ideas</a:t>
            </a:r>
            <a:r>
              <a:rPr lang="zh-CN" altLang="en-US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rgbClr val="E3B7E7"/>
                </a:solidFill>
                <a:latin typeface="Impact" charset="0"/>
                <a:ea typeface="Impact" charset="0"/>
                <a:cs typeface="Impact" charset="0"/>
              </a:rPr>
              <a:t>KCF</a:t>
            </a:r>
            <a:r>
              <a:rPr lang="zh-CN" altLang="en-US" sz="4801" dirty="0" smtClean="0">
                <a:solidFill>
                  <a:srgbClr val="E3B7E7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rgbClr val="E3B7E7"/>
                </a:solidFill>
                <a:latin typeface="Impact" charset="0"/>
                <a:ea typeface="Impact" charset="0"/>
                <a:cs typeface="Impact" charset="0"/>
              </a:rPr>
              <a:t>with</a:t>
            </a:r>
            <a:r>
              <a:rPr lang="zh-CN" altLang="en-US" sz="4801" dirty="0" smtClean="0">
                <a:solidFill>
                  <a:srgbClr val="E3B7E7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rgbClr val="E3B7E7"/>
                </a:solidFill>
                <a:latin typeface="Impact" charset="0"/>
                <a:ea typeface="Impact" charset="0"/>
                <a:cs typeface="Impact" charset="0"/>
              </a:rPr>
              <a:t>Detection</a:t>
            </a:r>
            <a:endParaRPr lang="en-US" sz="4801" dirty="0">
              <a:solidFill>
                <a:srgbClr val="E3B7E7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70160" y="2269068"/>
            <a:ext cx="5713707" cy="3911598"/>
          </a:xfrm>
        </p:spPr>
        <p:txBody>
          <a:bodyPr>
            <a:norm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Take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advantage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of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KCF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tracker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to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adaptively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model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moving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object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in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real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time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Use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pre-trained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recognition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function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to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enhance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accuracy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on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specific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kind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of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object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(face,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gesture)</a:t>
            </a:r>
            <a:endParaRPr lang="en-US" altLang="zh-CN" sz="2400" dirty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Use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recognition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function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to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real-time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determine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start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and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end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of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track</a:t>
            </a:r>
          </a:p>
        </p:txBody>
      </p:sp>
      <p:pic>
        <p:nvPicPr>
          <p:cNvPr id="4" name="Content Placeholder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62" r="32730"/>
          <a:stretch/>
        </p:blipFill>
        <p:spPr>
          <a:xfrm>
            <a:off x="7036230" y="1748061"/>
            <a:ext cx="3828081" cy="4545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24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/>
          <p:cNvSpPr txBox="1"/>
          <p:nvPr/>
        </p:nvSpPr>
        <p:spPr>
          <a:xfrm>
            <a:off x="670160" y="643860"/>
            <a:ext cx="10387307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Idea Selection </a:t>
            </a:r>
            <a:r>
              <a:rPr lang="en-US" altLang="zh-CN" sz="480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Impact" charset="0"/>
                <a:ea typeface="Impact" charset="0"/>
                <a:cs typeface="Impact" charset="0"/>
              </a:rPr>
              <a:t>Feasibility</a:t>
            </a:r>
            <a:r>
              <a:rPr lang="zh-CN" altLang="en-US" sz="480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Impact" charset="0"/>
                <a:ea typeface="Impact" charset="0"/>
                <a:cs typeface="Impact" charset="0"/>
              </a:rPr>
              <a:t>and</a:t>
            </a:r>
            <a:r>
              <a:rPr lang="zh-CN" altLang="en-US" sz="480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Impact" charset="0"/>
                <a:ea typeface="Impact" charset="0"/>
                <a:cs typeface="Impact" charset="0"/>
              </a:rPr>
              <a:t>Risk</a:t>
            </a:r>
            <a:endParaRPr lang="en-US" sz="4801" dirty="0">
              <a:solidFill>
                <a:schemeClr val="accent6">
                  <a:lumMod val="20000"/>
                  <a:lumOff val="80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graphicFrame>
        <p:nvGraphicFramePr>
          <p:cNvPr id="6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8481"/>
              </p:ext>
            </p:extLst>
          </p:nvPr>
        </p:nvGraphicFramePr>
        <p:xfrm>
          <a:off x="670160" y="1828800"/>
          <a:ext cx="10860578" cy="4555066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79202"/>
                <a:gridCol w="2916571"/>
                <a:gridCol w="6464805"/>
              </a:tblGrid>
              <a:tr h="841942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Feasibility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Risk</a:t>
                      </a:r>
                      <a:endParaRPr lang="en-US" dirty="0"/>
                    </a:p>
                  </a:txBody>
                  <a:tcPr/>
                </a:tc>
              </a:tr>
              <a:tr h="126043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KCF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Feasible,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but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n</a:t>
                      </a:r>
                      <a:r>
                        <a:rPr lang="en-US" altLang="zh-CN" dirty="0" smtClean="0"/>
                        <a:t>ot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actually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complete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real-world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application.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charset="0"/>
                        <a:buChar char="•"/>
                      </a:pPr>
                      <a:r>
                        <a:rPr lang="en-US" altLang="zh-CN" dirty="0" smtClean="0"/>
                        <a:t>May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cause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failure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if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the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user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head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moves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outside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the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camera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during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tracking</a:t>
                      </a:r>
                    </a:p>
                    <a:p>
                      <a:pPr marL="285750" indent="-285750" algn="l">
                        <a:buFont typeface="Arial" charset="0"/>
                        <a:buChar char="•"/>
                      </a:pPr>
                      <a:r>
                        <a:rPr lang="en-US" altLang="zh-CN" baseline="0" dirty="0" smtClean="0"/>
                        <a:t>May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cause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failure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if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the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target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is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lost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and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the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tracking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system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follows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the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wrong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object</a:t>
                      </a:r>
                      <a:endParaRPr lang="en-US" dirty="0"/>
                    </a:p>
                  </a:txBody>
                  <a:tcPr/>
                </a:tc>
              </a:tr>
              <a:tr h="1237512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 smtClean="0"/>
                        <a:t>Pure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Detection</a:t>
                      </a:r>
                    </a:p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Feasible,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but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naïve.</a:t>
                      </a:r>
                      <a:r>
                        <a:rPr lang="zh-CN" altLang="en-US" baseline="0" dirty="0" smtClean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charset="0"/>
                        <a:buChar char="•"/>
                      </a:pPr>
                      <a:r>
                        <a:rPr lang="en-US" altLang="zh-CN" dirty="0" smtClean="0"/>
                        <a:t>May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cause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tracking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error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if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there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is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another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face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appear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the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camera</a:t>
                      </a:r>
                    </a:p>
                    <a:p>
                      <a:pPr marL="285750" indent="-285750" algn="l">
                        <a:buFont typeface="Arial" charset="0"/>
                        <a:buChar char="•"/>
                      </a:pPr>
                      <a:r>
                        <a:rPr lang="en-US" altLang="zh-CN" baseline="0" dirty="0" smtClean="0"/>
                        <a:t>The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detection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may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cause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the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large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localization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error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that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influence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the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tracking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trajectory</a:t>
                      </a:r>
                      <a:r>
                        <a:rPr lang="zh-CN" altLang="en-US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CN" sz="1800" b="0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recording</a:t>
                      </a:r>
                      <a:endParaRPr lang="en-US" dirty="0"/>
                    </a:p>
                  </a:txBody>
                  <a:tcPr/>
                </a:tc>
              </a:tr>
              <a:tr h="121518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KCF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with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Detection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dirty="0" smtClean="0"/>
                        <a:t>Feasible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charset="0"/>
                        <a:buChar char="•"/>
                      </a:pPr>
                      <a:r>
                        <a:rPr lang="en-US" altLang="zh-CN" dirty="0" smtClean="0"/>
                        <a:t>It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may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be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hard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to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train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a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high-performance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detector</a:t>
                      </a:r>
                    </a:p>
                    <a:p>
                      <a:pPr marL="285750" indent="-285750" algn="l">
                        <a:buFont typeface="Arial" charset="0"/>
                        <a:buChar char="•"/>
                      </a:pPr>
                      <a:r>
                        <a:rPr lang="en-US" altLang="zh-CN" baseline="0" dirty="0" smtClean="0"/>
                        <a:t>There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may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exist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difficulties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implementation</a:t>
                      </a:r>
                    </a:p>
                    <a:p>
                      <a:pPr marL="285750" indent="-285750" algn="l">
                        <a:buFont typeface="Arial" charset="0"/>
                        <a:buChar char="•"/>
                      </a:pPr>
                      <a:r>
                        <a:rPr lang="en-US" altLang="zh-CN" dirty="0" smtClean="0"/>
                        <a:t>The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speed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may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be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influenced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our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expectation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is</a:t>
                      </a:r>
                      <a:r>
                        <a:rPr lang="zh-CN" altLang="en-US" baseline="0" dirty="0" smtClean="0"/>
                        <a:t> </a:t>
                      </a:r>
                      <a:r>
                        <a:rPr lang="en-US" altLang="zh-CN" baseline="0" dirty="0" smtClean="0"/>
                        <a:t>wrong</a:t>
                      </a:r>
                      <a:endParaRPr lang="en-US" altLang="zh-CN" dirty="0" smtClean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1795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9028303"/>
              </p:ext>
            </p:extLst>
          </p:nvPr>
        </p:nvGraphicFramePr>
        <p:xfrm>
          <a:off x="1880893" y="1896529"/>
          <a:ext cx="7965840" cy="4109264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463440"/>
                <a:gridCol w="999067"/>
                <a:gridCol w="1016000"/>
                <a:gridCol w="2099733"/>
                <a:gridCol w="2387600"/>
              </a:tblGrid>
              <a:tr h="65276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Weight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KCF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Pure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Detection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KCF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with</a:t>
                      </a:r>
                      <a:r>
                        <a:rPr lang="zh-CN" altLang="en-US" dirty="0" smtClean="0"/>
                        <a:t> </a:t>
                      </a:r>
                      <a:r>
                        <a:rPr lang="en-US" altLang="zh-CN" dirty="0" smtClean="0"/>
                        <a:t>Detection</a:t>
                      </a:r>
                      <a:endParaRPr lang="en-US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</a:tr>
              <a:tr h="430968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Speed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>
                    <a:solidFill>
                      <a:srgbClr val="F19290"/>
                    </a:solidFill>
                  </a:tcPr>
                </a:tc>
              </a:tr>
              <a:tr h="3781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>
                    <a:solidFill>
                      <a:srgbClr val="F1C3C8"/>
                    </a:solidFill>
                  </a:tcPr>
                </a:tc>
              </a:tr>
              <a:tr h="3781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>
                    <a:solidFill>
                      <a:srgbClr val="F19290"/>
                    </a:solidFill>
                  </a:tcPr>
                </a:tc>
              </a:tr>
              <a:tr h="3781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Portability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>
                    <a:solidFill>
                      <a:srgbClr val="F1C3C8"/>
                    </a:solidFill>
                  </a:tcPr>
                </a:tc>
              </a:tr>
              <a:tr h="3781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Robustness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>
                    <a:solidFill>
                      <a:srgbClr val="F19290"/>
                    </a:solidFill>
                  </a:tcPr>
                </a:tc>
              </a:tr>
              <a:tr h="3781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Stability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>
                    <a:solidFill>
                      <a:srgbClr val="F1C3C8"/>
                    </a:solidFill>
                  </a:tcPr>
                </a:tc>
              </a:tr>
              <a:tr h="3781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16</a:t>
                      </a:r>
                      <a:endParaRPr lang="en-US" dirty="0"/>
                    </a:p>
                  </a:txBody>
                  <a:tcPr>
                    <a:solidFill>
                      <a:srgbClr val="F19290"/>
                    </a:solidFill>
                  </a:tcPr>
                </a:tc>
              </a:tr>
              <a:tr h="3781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-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rgbClr val="F1C3C8"/>
                    </a:solidFill>
                  </a:tcPr>
                </a:tc>
              </a:tr>
              <a:tr h="378191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score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/>
                        <a:t>16</a:t>
                      </a:r>
                      <a:endParaRPr lang="en-US" dirty="0"/>
                    </a:p>
                  </a:txBody>
                  <a:tcPr>
                    <a:solidFill>
                      <a:srgbClr val="F19290"/>
                    </a:solidFill>
                  </a:tcPr>
                </a:tc>
              </a:tr>
            </a:tbl>
          </a:graphicData>
        </a:graphic>
      </p:graphicFrame>
      <p:sp>
        <p:nvSpPr>
          <p:cNvPr id="5" name="TextBox 3"/>
          <p:cNvSpPr txBox="1"/>
          <p:nvPr/>
        </p:nvSpPr>
        <p:spPr>
          <a:xfrm>
            <a:off x="670160" y="643860"/>
            <a:ext cx="10387307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Idea Selection </a:t>
            </a:r>
            <a:r>
              <a:rPr lang="en-US" altLang="zh-CN" sz="4801" dirty="0">
                <a:solidFill>
                  <a:schemeClr val="accent6">
                    <a:lumMod val="20000"/>
                    <a:lumOff val="80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Decision-matrix Method</a:t>
            </a:r>
            <a:endParaRPr lang="en-US" sz="4801" dirty="0">
              <a:solidFill>
                <a:schemeClr val="accent6">
                  <a:lumMod val="20000"/>
                  <a:lumOff val="80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3069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/>
          <p:cNvSpPr txBox="1"/>
          <p:nvPr/>
        </p:nvSpPr>
        <p:spPr>
          <a:xfrm>
            <a:off x="670160" y="643860"/>
            <a:ext cx="10387307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Idea Selection </a:t>
            </a:r>
            <a:r>
              <a:rPr lang="en-US" altLang="zh-CN" sz="4801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Impact" charset="0"/>
                <a:ea typeface="Impact" charset="0"/>
                <a:cs typeface="Impact" charset="0"/>
              </a:rPr>
              <a:t>Comparison</a:t>
            </a:r>
            <a:endParaRPr lang="en-US" sz="4801" dirty="0">
              <a:solidFill>
                <a:schemeClr val="accent6">
                  <a:lumMod val="20000"/>
                  <a:lumOff val="80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70160" y="2037771"/>
            <a:ext cx="10692107" cy="16802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KCF</a:t>
            </a:r>
            <a:r>
              <a:rPr lang="zh-CN" altLang="en-US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with</a:t>
            </a:r>
            <a:r>
              <a:rPr lang="zh-CN" altLang="en-US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Detection</a:t>
            </a:r>
            <a:r>
              <a:rPr lang="zh-CN" altLang="en-US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over</a:t>
            </a:r>
            <a:r>
              <a:rPr lang="zh-CN" altLang="en-US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P</a:t>
            </a:r>
            <a:r>
              <a:rPr lang="en-US" altLang="zh-CN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ure</a:t>
            </a:r>
            <a:r>
              <a:rPr lang="zh-CN" altLang="en-US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Detection: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KCF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will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provide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adaptive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model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for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moving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object,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which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will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provide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more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stable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and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precise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tracking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sequence.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endParaRPr lang="en-US" altLang="zh-CN" sz="2400" dirty="0" smtClean="0">
              <a:solidFill>
                <a:prstClr val="white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Pure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etection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is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not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robust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for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multi-target</a:t>
            </a:r>
            <a:r>
              <a:rPr lang="zh-CN" altLang="en-US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tracking</a:t>
            </a:r>
            <a:endParaRPr lang="en-US" altLang="zh-CN" sz="2400" dirty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70160" y="3921239"/>
            <a:ext cx="10692107" cy="20108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2400" dirty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KCF</a:t>
            </a:r>
            <a:r>
              <a:rPr lang="zh-CN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with</a:t>
            </a:r>
            <a:r>
              <a:rPr lang="zh-CN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Detection</a:t>
            </a:r>
            <a:r>
              <a:rPr lang="zh-CN" altLang="en-US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over</a:t>
            </a:r>
            <a:r>
              <a:rPr lang="zh-CN" altLang="en-US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pure</a:t>
            </a:r>
            <a:r>
              <a:rPr lang="zh-CN" altLang="en-US" sz="2400" dirty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schemeClr val="accent6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KCF:</a:t>
            </a:r>
            <a:endParaRPr lang="en-US" altLang="zh-CN" sz="2400" dirty="0">
              <a:solidFill>
                <a:schemeClr val="accent6">
                  <a:lumMod val="20000"/>
                  <a:lumOff val="80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Detection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function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will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give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help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tracker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determine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whether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there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is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person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inside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or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not,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can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help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avoid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weakness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of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KCF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tracker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in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real-world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tracking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task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Pre-trained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model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will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help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improve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24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accuracy</a:t>
            </a:r>
            <a:endParaRPr lang="en-US" altLang="zh-CN" sz="2400" dirty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6730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9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58115"/>
            <a:ext cx="10515600" cy="1325563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Selected</a:t>
            </a:r>
            <a:r>
              <a:rPr lang="zh-CN" alt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Model</a:t>
            </a:r>
            <a:r>
              <a:rPr lang="zh-CN" alt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dirty="0" smtClean="0">
                <a:solidFill>
                  <a:srgbClr val="F1C3C8"/>
                </a:solidFill>
                <a:latin typeface="Impact" charset="0"/>
                <a:ea typeface="Impact" charset="0"/>
                <a:cs typeface="Impact" charset="0"/>
              </a:rPr>
              <a:t>Pipeline</a:t>
            </a:r>
            <a:endParaRPr lang="en-US" dirty="0">
              <a:solidFill>
                <a:srgbClr val="F1C3C8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96683"/>
            <a:ext cx="10515600" cy="3809222"/>
          </a:xfrm>
        </p:spPr>
      </p:pic>
      <p:sp>
        <p:nvSpPr>
          <p:cNvPr id="8" name="Rectangle 7"/>
          <p:cNvSpPr/>
          <p:nvPr/>
        </p:nvSpPr>
        <p:spPr>
          <a:xfrm>
            <a:off x="4386263" y="2176868"/>
            <a:ext cx="3643313" cy="372903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5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9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/>
          <p:cNvSpPr txBox="1"/>
          <p:nvPr/>
        </p:nvSpPr>
        <p:spPr>
          <a:xfrm>
            <a:off x="670160" y="643860"/>
            <a:ext cx="10387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Selected</a:t>
            </a:r>
            <a:r>
              <a:rPr lang="zh-CN" altLang="en-US" sz="48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Model</a:t>
            </a:r>
            <a:r>
              <a:rPr lang="zh-CN" altLang="en-US" sz="4800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0" dirty="0" smtClean="0">
                <a:solidFill>
                  <a:srgbClr val="F1C3C8"/>
                </a:solidFill>
                <a:latin typeface="Impact" charset="0"/>
                <a:ea typeface="Impact" charset="0"/>
                <a:cs typeface="Impact" charset="0"/>
              </a:rPr>
              <a:t>Difficulties</a:t>
            </a:r>
            <a:endParaRPr lang="en-US" sz="4801" dirty="0">
              <a:solidFill>
                <a:schemeClr val="accent6">
                  <a:lumMod val="20000"/>
                  <a:lumOff val="80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78649" y="2395091"/>
            <a:ext cx="10907073" cy="3264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face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detection model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can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be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time-consuming to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train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No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enough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in-car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video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for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testing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and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training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endParaRPr lang="en-US" altLang="zh-CN" sz="3200" dirty="0" smtClean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Modification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of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KCF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source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code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can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be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tricky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live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stream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input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may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have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engineering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issue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We</a:t>
            </a:r>
            <a:r>
              <a:rPr lang="zh-CN" altLang="en-US" sz="3200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should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consider tracking</a:t>
            </a:r>
            <a:r>
              <a:rPr lang="zh-CN" altLang="en-US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speed during implementation</a:t>
            </a:r>
            <a:endParaRPr lang="en-US" altLang="zh-CN" sz="3200" dirty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506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702" y="473613"/>
            <a:ext cx="10515600" cy="1325563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Progress</a:t>
            </a:r>
            <a:r>
              <a:rPr lang="zh-CN" alt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Update</a:t>
            </a:r>
            <a:endParaRPr lang="en-US" dirty="0">
              <a:solidFill>
                <a:srgbClr val="F1C3C8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22702" y="3075880"/>
            <a:ext cx="10515600" cy="16784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Finalized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design</a:t>
            </a:r>
            <a:endParaRPr lang="en-US" altLang="zh-CN" sz="3200" dirty="0" smtClean="0">
              <a:solidFill>
                <a:prstClr val="white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Implemented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demo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of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KCF</a:t>
            </a:r>
            <a:r>
              <a:rPr lang="zh-CN" altLang="en-US" sz="3200" dirty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on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video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benchmark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rough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data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preprocessing</a:t>
            </a:r>
            <a:r>
              <a:rPr lang="zh-CN" altLang="en-US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0" dirty="0" smtClean="0">
                <a:solidFill>
                  <a:prstClr val="white"/>
                </a:solidFill>
                <a:latin typeface="Helvetica Light" charset="0"/>
                <a:ea typeface="Helvetica Light" charset="0"/>
                <a:cs typeface="Helvetica Light" charset="0"/>
              </a:rPr>
              <a:t>function</a:t>
            </a:r>
          </a:p>
        </p:txBody>
      </p:sp>
    </p:spTree>
    <p:extLst>
      <p:ext uri="{BB962C8B-B14F-4D97-AF65-F5344CB8AC3E}">
        <p14:creationId xmlns:p14="http://schemas.microsoft.com/office/powerpoint/2010/main" val="206516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702" y="473613"/>
            <a:ext cx="10515600" cy="1325563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Progress</a:t>
            </a:r>
            <a:r>
              <a:rPr lang="zh-CN" alt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Update</a:t>
            </a:r>
            <a:r>
              <a:rPr lang="zh-CN" altLang="en-US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Demo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744" y="2819398"/>
            <a:ext cx="2532062" cy="18990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688" y="2819399"/>
            <a:ext cx="2532062" cy="189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Progress</a:t>
            </a:r>
            <a:r>
              <a:rPr lang="zh-CN" altLang="en-US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Update</a:t>
            </a:r>
            <a:r>
              <a:rPr lang="zh-CN" altLang="en-US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dirty="0" smtClean="0">
                <a:solidFill>
                  <a:schemeClr val="accent4">
                    <a:lumMod val="60000"/>
                    <a:lumOff val="40000"/>
                  </a:schemeClr>
                </a:solidFill>
                <a:latin typeface="Impact" charset="0"/>
                <a:ea typeface="Impact" charset="0"/>
                <a:cs typeface="Impact" charset="0"/>
              </a:rPr>
              <a:t>Next step</a:t>
            </a:r>
            <a:endParaRPr lang="en-US" dirty="0">
              <a:solidFill>
                <a:schemeClr val="accent4">
                  <a:lumMod val="60000"/>
                  <a:lumOff val="40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848513"/>
            <a:ext cx="10515600" cy="4351338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Modify the code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for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live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stream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input</a:t>
            </a:r>
            <a:endParaRPr lang="en-US" dirty="0" smtClean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Analyze the result quantitatively</a:t>
            </a:r>
          </a:p>
          <a:p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Train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 high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accuracy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face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recognition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model</a:t>
            </a:r>
            <a:endParaRPr lang="en-US" dirty="0" smtClean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Modify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score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function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by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combining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the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Recognition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function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and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KCF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tracker</a:t>
            </a:r>
            <a:endParaRPr lang="en-US" dirty="0" smtClean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9906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92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534437" y="2414601"/>
            <a:ext cx="3070071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800" b="1" dirty="0" smtClean="0">
                <a:solidFill>
                  <a:srgbClr val="F1C3C8"/>
                </a:solidFill>
                <a:latin typeface="Impact" charset="0"/>
                <a:ea typeface="Impact" charset="0"/>
                <a:cs typeface="Impact" charset="0"/>
              </a:rPr>
              <a:t>Q&amp;A</a:t>
            </a:r>
            <a:endParaRPr lang="zh-CN" altLang="en-US" sz="7200" dirty="0">
              <a:solidFill>
                <a:srgbClr val="F1C3C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843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57334" y="573052"/>
            <a:ext cx="5747321" cy="861975"/>
          </a:xfrm>
          <a:prstGeom prst="rect">
            <a:avLst/>
          </a:prstGeom>
        </p:spPr>
        <p:txBody>
          <a:bodyPr wrap="none" lIns="121803" tIns="60901" rIns="121803" bIns="60901">
            <a:spAutoFit/>
          </a:bodyPr>
          <a:lstStyle/>
          <a:p>
            <a:r>
              <a:rPr lang="en-US" altLang="zh-CN" sz="4801" dirty="0">
                <a:latin typeface="Impact" charset="0"/>
                <a:ea typeface="Impact" charset="0"/>
                <a:cs typeface="Impact" charset="0"/>
              </a:rPr>
              <a:t>Introduction</a:t>
            </a:r>
            <a:r>
              <a:rPr lang="zh-CN" altLang="en-US" sz="4801" dirty="0"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>
                <a:solidFill>
                  <a:srgbClr val="BFBFBF"/>
                </a:solidFill>
                <a:latin typeface="Impact" charset="0"/>
                <a:ea typeface="Impact" charset="0"/>
                <a:cs typeface="Impact" charset="0"/>
              </a:rPr>
              <a:t>Problem</a:t>
            </a:r>
            <a:r>
              <a:rPr lang="zh-CN" altLang="en-US" sz="4801" dirty="0">
                <a:latin typeface="Impact" charset="0"/>
                <a:ea typeface="Impact" charset="0"/>
                <a:cs typeface="Impact" charset="0"/>
              </a:rPr>
              <a:t> </a:t>
            </a:r>
            <a:endParaRPr lang="en-US" altLang="zh-CN" sz="4801" dirty="0">
              <a:solidFill>
                <a:schemeClr val="bg1">
                  <a:lumMod val="7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935799" y="2367855"/>
            <a:ext cx="184779" cy="3695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sz="1801" dirty="0"/>
          </a:p>
        </p:txBody>
      </p:sp>
      <p:sp>
        <p:nvSpPr>
          <p:cNvPr id="6" name="圆角矩形 5"/>
          <p:cNvSpPr/>
          <p:nvPr/>
        </p:nvSpPr>
        <p:spPr>
          <a:xfrm>
            <a:off x="3624353" y="2507711"/>
            <a:ext cx="4488825" cy="1935199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new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in-car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interaction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method?</a:t>
            </a:r>
            <a:r>
              <a:rPr lang="zh-CN" altLang="en-US" sz="3201" dirty="0">
                <a:solidFill>
                  <a:srgbClr val="7030A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endParaRPr lang="en-US" altLang="zh-CN" sz="3201" dirty="0">
              <a:solidFill>
                <a:srgbClr val="7030A0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9807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57334" y="573052"/>
            <a:ext cx="7887886" cy="861975"/>
          </a:xfrm>
          <a:prstGeom prst="rect">
            <a:avLst/>
          </a:prstGeom>
        </p:spPr>
        <p:txBody>
          <a:bodyPr wrap="none" lIns="121803" tIns="60901" rIns="121803" bIns="60901">
            <a:spAutoFit/>
          </a:bodyPr>
          <a:lstStyle/>
          <a:p>
            <a:r>
              <a:rPr lang="en-US" altLang="zh-CN" sz="4801" dirty="0">
                <a:latin typeface="Impact" charset="0"/>
                <a:ea typeface="Impact" charset="0"/>
                <a:cs typeface="Impact" charset="0"/>
              </a:rPr>
              <a:t>Introduction</a:t>
            </a:r>
            <a:r>
              <a:rPr lang="zh-CN" altLang="en-US" sz="4801" dirty="0"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>
                <a:solidFill>
                  <a:srgbClr val="BFBFBF"/>
                </a:solidFill>
                <a:latin typeface="Impact" charset="0"/>
                <a:ea typeface="Impact" charset="0"/>
                <a:cs typeface="Impact" charset="0"/>
              </a:rPr>
              <a:t>Needs</a:t>
            </a:r>
            <a:r>
              <a:rPr lang="zh-CN" altLang="en-US" sz="4801" dirty="0">
                <a:solidFill>
                  <a:srgbClr val="BFBFBF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>
                <a:solidFill>
                  <a:srgbClr val="BFBFBF"/>
                </a:solidFill>
                <a:latin typeface="Impact" charset="0"/>
                <a:ea typeface="Impact" charset="0"/>
                <a:cs typeface="Impact" charset="0"/>
              </a:rPr>
              <a:t>&amp;</a:t>
            </a:r>
            <a:r>
              <a:rPr lang="zh-CN" altLang="en-US" sz="4801" dirty="0">
                <a:solidFill>
                  <a:srgbClr val="BFBFBF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>
                <a:solidFill>
                  <a:srgbClr val="BFBFBF"/>
                </a:solidFill>
                <a:latin typeface="Impact" charset="0"/>
                <a:ea typeface="Impact" charset="0"/>
                <a:cs typeface="Impact" charset="0"/>
              </a:rPr>
              <a:t>Solution</a:t>
            </a:r>
            <a:r>
              <a:rPr lang="zh-CN" altLang="en-US" sz="4801" dirty="0">
                <a:latin typeface="Impact" charset="0"/>
                <a:ea typeface="Impact" charset="0"/>
                <a:cs typeface="Impact" charset="0"/>
              </a:rPr>
              <a:t> </a:t>
            </a:r>
            <a:endParaRPr lang="en-US" altLang="zh-CN" sz="4801" dirty="0">
              <a:solidFill>
                <a:schemeClr val="bg1">
                  <a:lumMod val="75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804613" y="2219407"/>
            <a:ext cx="4012795" cy="813013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Gesture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control!</a:t>
            </a:r>
          </a:p>
        </p:txBody>
      </p:sp>
      <p:sp>
        <p:nvSpPr>
          <p:cNvPr id="6" name="圆角矩形 5"/>
          <p:cNvSpPr/>
          <p:nvPr/>
        </p:nvSpPr>
        <p:spPr>
          <a:xfrm>
            <a:off x="804613" y="3606471"/>
            <a:ext cx="4012795" cy="1543167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gesture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endParaRPr lang="en-US" altLang="zh-CN" sz="3201" dirty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algn="ctr"/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tracking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system</a:t>
            </a:r>
          </a:p>
        </p:txBody>
      </p:sp>
      <p:sp>
        <p:nvSpPr>
          <p:cNvPr id="7" name="下箭头 6"/>
          <p:cNvSpPr/>
          <p:nvPr/>
        </p:nvSpPr>
        <p:spPr>
          <a:xfrm flipH="1">
            <a:off x="2821977" y="3032422"/>
            <a:ext cx="454095" cy="574048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1"/>
          </a:p>
        </p:txBody>
      </p:sp>
      <p:sp>
        <p:nvSpPr>
          <p:cNvPr id="8" name="圆角矩形 7"/>
          <p:cNvSpPr/>
          <p:nvPr/>
        </p:nvSpPr>
        <p:spPr>
          <a:xfrm>
            <a:off x="6084398" y="1990351"/>
            <a:ext cx="5555905" cy="931577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gesture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tracking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system?</a:t>
            </a:r>
            <a:r>
              <a:rPr lang="zh-CN" altLang="en-US" sz="3201" dirty="0">
                <a:solidFill>
                  <a:srgbClr val="7030A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endParaRPr lang="en-US" altLang="zh-CN" sz="3201" dirty="0">
              <a:solidFill>
                <a:srgbClr val="7030A0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9" name="圆角矩形 8"/>
          <p:cNvSpPr/>
          <p:nvPr/>
        </p:nvSpPr>
        <p:spPr>
          <a:xfrm>
            <a:off x="6084398" y="4899987"/>
            <a:ext cx="5555905" cy="931577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face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tracking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system!</a:t>
            </a:r>
            <a:r>
              <a:rPr lang="zh-CN" altLang="en-US" sz="3201" dirty="0">
                <a:solidFill>
                  <a:srgbClr val="7030A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endParaRPr lang="en-US" altLang="zh-CN" sz="3201" dirty="0">
              <a:solidFill>
                <a:srgbClr val="7030A0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6084398" y="3445169"/>
            <a:ext cx="5555905" cy="931577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object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tracking</a:t>
            </a:r>
            <a:r>
              <a:rPr lang="zh-CN" altLang="en-US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system</a:t>
            </a:r>
            <a:r>
              <a:rPr lang="zh-CN" altLang="en-US" sz="3201" dirty="0">
                <a:solidFill>
                  <a:srgbClr val="7030A0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endParaRPr lang="en-US" altLang="zh-CN" sz="3201" dirty="0">
              <a:solidFill>
                <a:srgbClr val="7030A0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sp>
        <p:nvSpPr>
          <p:cNvPr id="11" name="下箭头 10"/>
          <p:cNvSpPr/>
          <p:nvPr/>
        </p:nvSpPr>
        <p:spPr>
          <a:xfrm flipH="1">
            <a:off x="8635303" y="2871121"/>
            <a:ext cx="454095" cy="574048"/>
          </a:xfrm>
          <a:prstGeom prst="downArrow">
            <a:avLst>
              <a:gd name="adj1" fmla="val 50000"/>
              <a:gd name="adj2" fmla="val 6119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1"/>
          </a:p>
        </p:txBody>
      </p:sp>
      <p:sp>
        <p:nvSpPr>
          <p:cNvPr id="12" name="下箭头 11"/>
          <p:cNvSpPr/>
          <p:nvPr/>
        </p:nvSpPr>
        <p:spPr>
          <a:xfrm flipH="1">
            <a:off x="8635302" y="4325939"/>
            <a:ext cx="454095" cy="574048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1"/>
          </a:p>
        </p:txBody>
      </p:sp>
      <p:sp>
        <p:nvSpPr>
          <p:cNvPr id="13" name="下箭头 12"/>
          <p:cNvSpPr/>
          <p:nvPr/>
        </p:nvSpPr>
        <p:spPr>
          <a:xfrm rot="16200000" flipH="1">
            <a:off x="5020151" y="3324730"/>
            <a:ext cx="861504" cy="850937"/>
          </a:xfrm>
          <a:prstGeom prst="downArrow">
            <a:avLst>
              <a:gd name="adj1" fmla="val 50000"/>
              <a:gd name="adj2" fmla="val 64533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801"/>
          </a:p>
        </p:txBody>
      </p:sp>
    </p:spTree>
    <p:extLst>
      <p:ext uri="{BB962C8B-B14F-4D97-AF65-F5344CB8AC3E}">
        <p14:creationId xmlns:p14="http://schemas.microsoft.com/office/powerpoint/2010/main" val="673926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0160" y="643860"/>
            <a:ext cx="9506773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Function</a:t>
            </a:r>
            <a:r>
              <a:rPr lang="zh-CN" altLang="en-US" sz="3200" dirty="0" smtClean="0">
                <a:solidFill>
                  <a:schemeClr val="bg1"/>
                </a:solidFill>
              </a:rPr>
              <a:t> </a:t>
            </a:r>
            <a:r>
              <a:rPr lang="en-US" altLang="zh-CN" sz="4801" dirty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Decomposition</a:t>
            </a:r>
            <a:endParaRPr lang="en-US" sz="4801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70160" y="3122273"/>
            <a:ext cx="8953846" cy="1570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charset="0"/>
              <a:buChar char="•"/>
            </a:pPr>
            <a:r>
              <a:rPr lang="en-US" altLang="zh-CN" sz="3201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Detect</a:t>
            </a:r>
            <a:r>
              <a:rPr lang="zh-CN" altLang="en-US" sz="320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driver’s</a:t>
            </a:r>
            <a:r>
              <a:rPr lang="zh-CN" altLang="en-US" sz="3201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face</a:t>
            </a:r>
            <a:r>
              <a:rPr lang="zh-CN" altLang="en-US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zh-CN" altLang="en-US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Wingdings"/>
              </a:rPr>
              <a:t> </a:t>
            </a:r>
            <a:r>
              <a:rPr lang="en-US" altLang="zh-CN" sz="3201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  <a:sym typeface="Wingdings"/>
              </a:rPr>
              <a:t>Detector</a:t>
            </a:r>
          </a:p>
          <a:p>
            <a:pPr indent="-285750">
              <a:buFont typeface="Arial" charset="0"/>
              <a:buChar char="•"/>
            </a:pPr>
            <a:endParaRPr lang="en-US" altLang="zh-CN" sz="3201" dirty="0">
              <a:solidFill>
                <a:schemeClr val="accent5">
                  <a:lumMod val="20000"/>
                  <a:lumOff val="80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indent="-285750">
              <a:buFont typeface="Arial" charset="0"/>
              <a:buChar char="•"/>
            </a:pPr>
            <a:r>
              <a:rPr lang="en-US" altLang="zh-CN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Track</a:t>
            </a:r>
            <a:r>
              <a:rPr lang="zh-CN" altLang="en-US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face</a:t>
            </a:r>
            <a:r>
              <a:rPr lang="zh-CN" altLang="en-US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movement</a:t>
            </a:r>
            <a:r>
              <a:rPr lang="zh-CN" altLang="en-US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zh-CN" altLang="en-US" sz="3201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  <a:sym typeface="Wingdings"/>
              </a:rPr>
              <a:t> </a:t>
            </a:r>
            <a:r>
              <a:rPr lang="en-US" altLang="zh-CN" sz="3201" dirty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  <a:sym typeface="Wingdings"/>
              </a:rPr>
              <a:t>Tracker</a:t>
            </a:r>
            <a:endParaRPr lang="en-US" sz="3201" dirty="0">
              <a:solidFill>
                <a:schemeClr val="bg1"/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57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0160" y="643860"/>
            <a:ext cx="9506773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Function</a:t>
            </a:r>
            <a:r>
              <a:rPr lang="zh-CN" altLang="en-US" sz="3200" dirty="0" smtClean="0">
                <a:solidFill>
                  <a:schemeClr val="bg1"/>
                </a:solidFill>
              </a:rPr>
              <a:t> </a:t>
            </a:r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Decomposition</a:t>
            </a:r>
            <a:r>
              <a:rPr lang="zh-CN" altLang="en-US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0" dirty="0">
                <a:solidFill>
                  <a:schemeClr val="accent5">
                    <a:lumMod val="40000"/>
                    <a:lumOff val="60000"/>
                  </a:schemeClr>
                </a:solidFill>
                <a:latin typeface="Impact" charset="0"/>
                <a:ea typeface="Impact" charset="0"/>
                <a:cs typeface="Impact" charset="0"/>
              </a:rPr>
              <a:t>Detector</a:t>
            </a:r>
            <a:endParaRPr lang="en-US" sz="4801" dirty="0">
              <a:solidFill>
                <a:schemeClr val="accent5">
                  <a:lumMod val="40000"/>
                  <a:lumOff val="60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95497" y="1914479"/>
            <a:ext cx="6395374" cy="1103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</a:pPr>
            <a:r>
              <a:rPr lang="en-US" altLang="zh-CN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function</a:t>
            </a:r>
            <a:r>
              <a:rPr lang="zh-CN" alt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that</a:t>
            </a:r>
            <a:r>
              <a:rPr lang="zh-CN" alt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 detect the presence of a particular object</a:t>
            </a:r>
            <a:r>
              <a:rPr lang="zh-CN" alt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in</a:t>
            </a:r>
            <a:r>
              <a:rPr lang="zh-CN" alt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given</a:t>
            </a:r>
            <a:r>
              <a:rPr lang="zh-CN" altLang="en-US" dirty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picture.</a:t>
            </a:r>
            <a:endParaRPr lang="en-US" dirty="0">
              <a:solidFill>
                <a:schemeClr val="accent5">
                  <a:lumMod val="20000"/>
                  <a:lumOff val="80000"/>
                </a:schemeClr>
              </a:solidFill>
              <a:latin typeface="Helvetica Light" charset="0"/>
              <a:ea typeface="Helvetica Light" charset="0"/>
              <a:cs typeface="Helvetica Light" charset="0"/>
            </a:endParaRPr>
          </a:p>
        </p:txBody>
      </p:sp>
      <p:pic>
        <p:nvPicPr>
          <p:cNvPr id="7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23" y="3331788"/>
            <a:ext cx="3925387" cy="2204197"/>
          </a:xfrm>
          <a:prstGeom prst="rect">
            <a:avLst/>
          </a:prstGeom>
        </p:spPr>
      </p:pic>
      <p:pic>
        <p:nvPicPr>
          <p:cNvPr id="9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9076" y="3331788"/>
            <a:ext cx="4113876" cy="2204197"/>
          </a:xfrm>
          <a:prstGeom prst="rect">
            <a:avLst/>
          </a:prstGeom>
        </p:spPr>
      </p:pic>
      <p:sp>
        <p:nvSpPr>
          <p:cNvPr id="10" name="TextBox 6"/>
          <p:cNvSpPr txBox="1"/>
          <p:nvPr/>
        </p:nvSpPr>
        <p:spPr>
          <a:xfrm>
            <a:off x="670160" y="6017377"/>
            <a:ext cx="4057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Source:</a:t>
            </a:r>
            <a:r>
              <a:rPr lang="en-US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https</a:t>
            </a:r>
            <a:r>
              <a:rPr lang="en-US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://</a:t>
            </a:r>
            <a:r>
              <a:rPr lang="en-US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github.com</a:t>
            </a:r>
            <a:r>
              <a:rPr lang="en-US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/</a:t>
            </a:r>
            <a:r>
              <a:rPr lang="en-US" dirty="0" err="1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peiyunh</a:t>
            </a:r>
            <a:r>
              <a:rPr lang="en-US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/tiny</a:t>
            </a:r>
            <a:endParaRPr lang="en-US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右箭头 1"/>
          <p:cNvSpPr/>
          <p:nvPr/>
        </p:nvSpPr>
        <p:spPr>
          <a:xfrm>
            <a:off x="4976014" y="3810144"/>
            <a:ext cx="2214857" cy="1247484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 smtClean="0"/>
              <a:t>Detector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0472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70160" y="643860"/>
            <a:ext cx="9506773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Function</a:t>
            </a:r>
            <a:r>
              <a:rPr lang="zh-CN" altLang="en-US" sz="3200" dirty="0" smtClean="0">
                <a:solidFill>
                  <a:schemeClr val="bg1"/>
                </a:solidFill>
              </a:rPr>
              <a:t> </a:t>
            </a:r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Decomposition</a:t>
            </a:r>
            <a:r>
              <a:rPr lang="zh-CN" altLang="en-US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0" dirty="0">
                <a:solidFill>
                  <a:schemeClr val="accent5">
                    <a:lumMod val="40000"/>
                    <a:lumOff val="60000"/>
                  </a:schemeClr>
                </a:solidFill>
                <a:latin typeface="Impact" charset="0"/>
                <a:ea typeface="Impact" charset="0"/>
                <a:cs typeface="Impact" charset="0"/>
              </a:rPr>
              <a:t>Tracker</a:t>
            </a:r>
            <a:endParaRPr lang="en-US" sz="4801" dirty="0">
              <a:solidFill>
                <a:schemeClr val="accent5">
                  <a:lumMod val="40000"/>
                  <a:lumOff val="60000"/>
                </a:schemeClr>
              </a:solidFill>
              <a:latin typeface="Impact" charset="0"/>
              <a:ea typeface="Impact" charset="0"/>
              <a:cs typeface="Impact" charset="0"/>
            </a:endParaRP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670159" y="1717773"/>
            <a:ext cx="10776773" cy="7889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  <a:buFontTx/>
              <a:buNone/>
              <a:defRPr/>
            </a:pP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function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that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locate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a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particular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object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based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on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its</a:t>
            </a:r>
            <a:r>
              <a:rPr lang="zh-CN" altLang="en-US" sz="2800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former</a:t>
            </a:r>
            <a:r>
              <a:rPr lang="zh-CN" altLang="en-US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accent5">
                    <a:lumMod val="20000"/>
                    <a:lumOff val="80000"/>
                  </a:schemeClr>
                </a:solidFill>
                <a:latin typeface="Helvetica Light" charset="0"/>
                <a:ea typeface="Helvetica Light" charset="0"/>
                <a:cs typeface="Helvetica Light" charset="0"/>
              </a:rPr>
              <a:t>position.</a:t>
            </a:r>
          </a:p>
        </p:txBody>
      </p:sp>
      <p:pic>
        <p:nvPicPr>
          <p:cNvPr id="12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745" y="2506761"/>
            <a:ext cx="6278430" cy="3529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89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0160" y="1964267"/>
            <a:ext cx="10515600" cy="43179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Tracking:</a:t>
            </a:r>
          </a:p>
          <a:p>
            <a:r>
              <a:rPr lang="en-US" altLang="zh-CN" dirty="0" smtClean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Kernelized</a:t>
            </a:r>
            <a:r>
              <a:rPr lang="zh-CN" altLang="en-US" dirty="0" smtClean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Correlation</a:t>
            </a:r>
            <a:r>
              <a:rPr lang="zh-CN" altLang="en-US" dirty="0" smtClean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Filters</a:t>
            </a:r>
          </a:p>
          <a:p>
            <a:r>
              <a:rPr lang="en-US" altLang="zh-CN" dirty="0" smtClean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Pure</a:t>
            </a:r>
            <a:r>
              <a:rPr lang="zh-CN" altLang="en-US" dirty="0" smtClean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Recognition</a:t>
            </a:r>
          </a:p>
          <a:p>
            <a:r>
              <a:rPr lang="en-US" altLang="zh-CN" dirty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Struck</a:t>
            </a:r>
            <a:r>
              <a:rPr lang="zh-CN" altLang="en-US" dirty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>
                <a:solidFill>
                  <a:srgbClr val="E3B7E7"/>
                </a:solidFill>
                <a:latin typeface="Helvetica Light" charset="0"/>
                <a:ea typeface="Helvetica Light" charset="0"/>
                <a:cs typeface="Helvetica Light" charset="0"/>
              </a:rPr>
              <a:t>Tracker</a:t>
            </a:r>
          </a:p>
          <a:p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KCF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with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detection</a:t>
            </a:r>
          </a:p>
          <a:p>
            <a:endParaRPr lang="en-US" altLang="zh-CN" dirty="0" smtClean="0">
              <a:solidFill>
                <a:srgbClr val="E3B7E7"/>
              </a:solidFill>
              <a:latin typeface="Helvetica Light" charset="0"/>
              <a:ea typeface="Helvetica Light" charset="0"/>
              <a:cs typeface="Helvetica Light" charset="0"/>
            </a:endParaRPr>
          </a:p>
          <a:p>
            <a:pPr marL="0" indent="0">
              <a:buNone/>
            </a:pP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Detection:</a:t>
            </a:r>
          </a:p>
          <a:p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CNN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face</a:t>
            </a:r>
            <a:r>
              <a:rPr lang="zh-CN" altLang="en-US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  <a:latin typeface="Helvetica Light" charset="0"/>
                <a:ea typeface="Helvetica Light" charset="0"/>
                <a:cs typeface="Helvetica Light" charset="0"/>
              </a:rPr>
              <a:t>detector</a:t>
            </a:r>
          </a:p>
        </p:txBody>
      </p:sp>
      <p:sp>
        <p:nvSpPr>
          <p:cNvPr id="5" name="TextBox 3"/>
          <p:cNvSpPr txBox="1"/>
          <p:nvPr/>
        </p:nvSpPr>
        <p:spPr>
          <a:xfrm>
            <a:off x="670160" y="643860"/>
            <a:ext cx="9506773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Proposed</a:t>
            </a:r>
            <a:r>
              <a:rPr lang="zh-CN" altLang="en-US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Ideas</a:t>
            </a:r>
            <a:endParaRPr lang="en-US" sz="4801" dirty="0">
              <a:solidFill>
                <a:schemeClr val="bg1"/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90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/>
          <p:cNvSpPr txBox="1"/>
          <p:nvPr/>
        </p:nvSpPr>
        <p:spPr>
          <a:xfrm>
            <a:off x="670160" y="643860"/>
            <a:ext cx="9506773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Proposed</a:t>
            </a:r>
            <a:r>
              <a:rPr lang="zh-CN" altLang="en-US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Ideas</a:t>
            </a:r>
            <a:r>
              <a:rPr lang="zh-CN" altLang="en-US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rgbClr val="E3B7E7"/>
                </a:solidFill>
                <a:latin typeface="Impact" charset="0"/>
                <a:ea typeface="Impact" charset="0"/>
                <a:cs typeface="Impact" charset="0"/>
              </a:rPr>
              <a:t>KCF</a:t>
            </a:r>
            <a:endParaRPr lang="en-US" sz="4801" dirty="0">
              <a:solidFill>
                <a:srgbClr val="E3B7E7"/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044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/>
          <p:cNvSpPr txBox="1"/>
          <p:nvPr/>
        </p:nvSpPr>
        <p:spPr>
          <a:xfrm>
            <a:off x="670160" y="643860"/>
            <a:ext cx="10590507" cy="831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Proposed</a:t>
            </a:r>
            <a:r>
              <a:rPr lang="zh-CN" altLang="en-US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Ideas</a:t>
            </a:r>
            <a:r>
              <a:rPr lang="zh-CN" altLang="en-US" sz="4801" dirty="0" smtClean="0">
                <a:solidFill>
                  <a:schemeClr val="bg1"/>
                </a:solidFill>
                <a:latin typeface="Impact" charset="0"/>
                <a:ea typeface="Impact" charset="0"/>
                <a:cs typeface="Impact" charset="0"/>
              </a:rPr>
              <a:t> </a:t>
            </a:r>
            <a:r>
              <a:rPr lang="en-US" altLang="zh-CN" sz="4801" dirty="0">
                <a:solidFill>
                  <a:srgbClr val="E3B7E7"/>
                </a:solidFill>
                <a:latin typeface="Impact" charset="0"/>
                <a:ea typeface="Impact" charset="0"/>
                <a:cs typeface="Impact" charset="0"/>
              </a:rPr>
              <a:t>Pure </a:t>
            </a:r>
            <a:r>
              <a:rPr lang="en-US" altLang="zh-CN" sz="4801" dirty="0" smtClean="0">
                <a:solidFill>
                  <a:srgbClr val="E3B7E7"/>
                </a:solidFill>
                <a:latin typeface="Impact" charset="0"/>
                <a:ea typeface="Impact" charset="0"/>
                <a:cs typeface="Impact" charset="0"/>
              </a:rPr>
              <a:t>Detection</a:t>
            </a:r>
            <a:endParaRPr lang="en-US" altLang="zh-CN" sz="4801" dirty="0">
              <a:solidFill>
                <a:srgbClr val="E3B7E7"/>
              </a:solidFill>
              <a:latin typeface="Impact" charset="0"/>
              <a:ea typeface="Impact" charset="0"/>
              <a:cs typeface="Impac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0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882</TotalTime>
  <Words>505</Words>
  <Application>Microsoft Macintosh PowerPoint</Application>
  <PresentationFormat>宽屏</PresentationFormat>
  <Paragraphs>127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6" baseType="lpstr">
      <vt:lpstr>DengXian</vt:lpstr>
      <vt:lpstr>DengXian Light</vt:lpstr>
      <vt:lpstr>Helvetica Light</vt:lpstr>
      <vt:lpstr>Impact</vt:lpstr>
      <vt:lpstr>Wingdings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Selected Model Pipeline</vt:lpstr>
      <vt:lpstr>PowerPoint 演示文稿</vt:lpstr>
      <vt:lpstr>Progress Update</vt:lpstr>
      <vt:lpstr>Progress Update Demo</vt:lpstr>
      <vt:lpstr>Progress Update Next step</vt:lpstr>
      <vt:lpstr>PowerPoint 演示文稿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Xuefeng Hu</dc:creator>
  <cp:lastModifiedBy>Xuefeng Hu</cp:lastModifiedBy>
  <cp:revision>103</cp:revision>
  <cp:lastPrinted>2017-06-12T06:26:01Z</cp:lastPrinted>
  <dcterms:created xsi:type="dcterms:W3CDTF">2017-06-11T14:05:22Z</dcterms:created>
  <dcterms:modified xsi:type="dcterms:W3CDTF">2017-06-28T06:30:45Z</dcterms:modified>
</cp:coreProperties>
</file>

<file path=docProps/thumbnail.jpeg>
</file>